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6" r:id="rId6"/>
    <p:sldId id="267" r:id="rId7"/>
    <p:sldId id="268" r:id="rId8"/>
    <p:sldId id="264" r:id="rId9"/>
    <p:sldId id="281" r:id="rId10"/>
    <p:sldId id="259" r:id="rId11"/>
    <p:sldId id="280" r:id="rId12"/>
    <p:sldId id="282" r:id="rId13"/>
    <p:sldId id="279" r:id="rId14"/>
    <p:sldId id="275" r:id="rId15"/>
    <p:sldId id="283" r:id="rId16"/>
    <p:sldId id="278" r:id="rId17"/>
    <p:sldId id="274" r:id="rId18"/>
  </p:sldIdLst>
  <p:sldSz cx="10691813" cy="7559675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aleway" panose="020B0503030101060003" pitchFamily="34" charset="0"/>
      <p:regular r:id="rId25"/>
      <p:bold r:id="rId26"/>
      <p:italic r:id="rId27"/>
      <p:boldItalic r:id="rId28"/>
    </p:embeddedFont>
    <p:embeddedFont>
      <p:font typeface="Raleway Medium" panose="020B0603030101060003" pitchFamily="34" charset="0"/>
      <p:regular r:id="rId29"/>
      <p: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8F2"/>
    <a:srgbClr val="D4AF3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CC88B5-A73B-45F6-8CDF-DEA41F328E21}" v="327" dt="2020-01-27T17:11:52.0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2" autoAdjust="0"/>
    <p:restoredTop sz="77753" autoAdjust="0"/>
  </p:normalViewPr>
  <p:slideViewPr>
    <p:cSldViewPr snapToGrid="0" showGuides="1">
      <p:cViewPr varScale="1">
        <p:scale>
          <a:sx n="81" d="100"/>
          <a:sy n="81" d="100"/>
        </p:scale>
        <p:origin x="178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BF1098-D149-4521-B3E6-C03B438350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55A13F-810D-4155-BD35-8F39408304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B2E93-F086-4D6E-905F-613A292C470B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C2351-B764-4A5E-ABD5-CF43E245AC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5B853-7DFA-4367-9716-0F03E0A084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4CEE5-4AB1-4410-9425-62608CA760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178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6AAD7-3D16-40ED-9CF9-7897600CCB1F}" type="datetimeFigureOut">
              <a:rPr lang="en-GB" smtClean="0"/>
              <a:t>29/01/2020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A5690-C994-44A7-92A8-62634FC722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563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potential outcomes – these were identified by the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5690-C994-44A7-92A8-62634FC7227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20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Known variables – observable &amp; unobservable – requires judgement</a:t>
            </a:r>
          </a:p>
          <a:p>
            <a:r>
              <a:rPr lang="en-GB" dirty="0"/>
              <a:t>1 no conflict with regression – can be used together</a:t>
            </a:r>
          </a:p>
          <a:p>
            <a:r>
              <a:rPr lang="en-GB" dirty="0"/>
              <a:t>2 overlap between treated and control groups (covariates)</a:t>
            </a:r>
          </a:p>
          <a:p>
            <a:r>
              <a:rPr lang="en-GB" dirty="0"/>
              <a:t>3 straightforward diagnostics (make researchers aware of quality of inferences - transparent)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5690-C994-44A7-92A8-62634FC7227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368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all variables known to be related to both treatment assignment and the outcome.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 based on previous research and scientific understanding.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 on the side of including more rather than fewer.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5690-C994-44A7-92A8-62634FC7227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871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5690-C994-44A7-92A8-62634FC7227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752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regression adjustment</a:t>
            </a:r>
          </a:p>
          <a:p>
            <a:r>
              <a:rPr lang="en-GB" dirty="0"/>
              <a:t>RR is close to .8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5690-C994-44A7-92A8-62634FC7227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127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277D199-61F6-478A-8889-20A6D0615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5163" y="2340563"/>
            <a:ext cx="8640000" cy="2160000"/>
          </a:xfrm>
        </p:spPr>
        <p:txBody>
          <a:bodyPr lIns="72000" tIns="72000" rIns="72000" bIns="72000" anchor="b">
            <a:noAutofit/>
          </a:bodyPr>
          <a:lstStyle>
            <a:lvl1pPr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Deck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5163" y="5220788"/>
            <a:ext cx="8640000" cy="1080000"/>
          </a:xfrm>
        </p:spPr>
        <p:txBody>
          <a:bodyPr lIns="72000" tIns="72000" rIns="72000" bIns="72000">
            <a:noAutofit/>
          </a:bodyPr>
          <a:lstStyle>
            <a:lvl1pPr marL="0" indent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 dirty="0"/>
              <a:t>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0AFF44-51E0-453C-959F-100E431A82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0" y="360000"/>
            <a:ext cx="2168596" cy="18326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DD5073-2318-4063-9FB0-C938F00D2F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3623" y="5899494"/>
            <a:ext cx="3464973" cy="10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5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9" userDrawn="1">
          <p15:clr>
            <a:srgbClr val="547EBF"/>
          </p15:clr>
        </p15:guide>
        <p15:guide id="2" orient="horz" pos="2835" userDrawn="1">
          <p15:clr>
            <a:srgbClr val="547EBF"/>
          </p15:clr>
        </p15:guide>
        <p15:guide id="3" orient="horz" pos="3969" userDrawn="1">
          <p15:clr>
            <a:srgbClr val="547EB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Content">
    <p:bg>
      <p:bgPr>
        <a:solidFill>
          <a:srgbClr val="F9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996457-ABAB-4631-BD56-B7AAA6A59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7988" y="1476375"/>
            <a:ext cx="9936000" cy="5688013"/>
          </a:xfrm>
        </p:spPr>
        <p:txBody>
          <a:bodyPr lIns="72000" tIns="72000" rIns="72000" bIns="7200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4400">
                <a:solidFill>
                  <a:schemeClr val="tx1"/>
                </a:solidFill>
                <a:latin typeface="+mn-lt"/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E7128-A9B3-4F12-968F-24E475ED81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825" y="402627"/>
            <a:ext cx="9936163" cy="864000"/>
          </a:xfrm>
        </p:spPr>
        <p:txBody>
          <a:bodyPr lIns="72000" tIns="72000" rIns="72000" bIns="72000" anchor="t">
            <a:noAutofit/>
          </a:bodyPr>
          <a:lstStyle>
            <a:lvl1pPr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839F33-2E49-46AC-99CD-1829C66810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433988" y="6789804"/>
            <a:ext cx="2880000" cy="360000"/>
          </a:xfrm>
        </p:spPr>
        <p:txBody>
          <a:bodyPr lIns="72000" tIns="72000" rIns="144000" bIns="72000" anchor="b"/>
          <a:lstStyle>
            <a:lvl1pPr>
              <a:lnSpc>
                <a:spcPct val="13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</a:lstStyle>
          <a:p>
            <a:fld id="{BCF6C69C-BDA4-4D95-9E8C-E9DFCEB774E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077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8" userDrawn="1">
          <p15:clr>
            <a:srgbClr val="547EBF"/>
          </p15:clr>
        </p15:guide>
        <p15:guide id="2" orient="horz" pos="249" userDrawn="1">
          <p15:clr>
            <a:srgbClr val="547EBF"/>
          </p15:clr>
        </p15:guide>
        <p15:guide id="3" pos="6497" userDrawn="1">
          <p15:clr>
            <a:srgbClr val="547EBF"/>
          </p15:clr>
        </p15:guide>
        <p15:guide id="4" orient="horz" pos="4513" userDrawn="1">
          <p15:clr>
            <a:srgbClr val="547EBF"/>
          </p15:clr>
        </p15:guide>
        <p15:guide id="5" orient="horz" pos="703" userDrawn="1">
          <p15:clr>
            <a:srgbClr val="547EBF"/>
          </p15:clr>
        </p15:guide>
        <p15:guide id="6" orient="horz" pos="930" userDrawn="1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Content2Col">
    <p:bg>
      <p:bgPr>
        <a:solidFill>
          <a:srgbClr val="F9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996457-ABAB-4631-BD56-B7AAA6A59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7988" y="1476375"/>
            <a:ext cx="4608000" cy="5688013"/>
          </a:xfrm>
        </p:spPr>
        <p:txBody>
          <a:bodyPr lIns="72000" tIns="72000" rIns="72000" bIns="7200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4400">
                <a:solidFill>
                  <a:schemeClr val="tx1"/>
                </a:solidFill>
                <a:latin typeface="+mn-lt"/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E7128-A9B3-4F12-968F-24E475ED81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825" y="402627"/>
            <a:ext cx="9936163" cy="864000"/>
          </a:xfrm>
        </p:spPr>
        <p:txBody>
          <a:bodyPr lIns="72000" tIns="72000" rIns="72000" bIns="72000" anchor="t">
            <a:noAutofit/>
          </a:bodyPr>
          <a:lstStyle>
            <a:lvl1pPr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839F33-2E49-46AC-99CD-1829C66810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433988" y="6789804"/>
            <a:ext cx="2880000" cy="360000"/>
          </a:xfrm>
        </p:spPr>
        <p:txBody>
          <a:bodyPr lIns="72000" tIns="72000" rIns="144000" bIns="72000" anchor="b"/>
          <a:lstStyle>
            <a:lvl1pPr>
              <a:lnSpc>
                <a:spcPct val="13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</a:lstStyle>
          <a:p>
            <a:fld id="{BCF6C69C-BDA4-4D95-9E8C-E9DFCEB774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9FC4BDC7-D983-4E08-98B9-BA12C0D327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05825" y="1476375"/>
            <a:ext cx="4608000" cy="5688013"/>
          </a:xfrm>
        </p:spPr>
        <p:txBody>
          <a:bodyPr lIns="72000" tIns="72000" rIns="72000" bIns="7200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4400">
                <a:solidFill>
                  <a:schemeClr val="tx1"/>
                </a:solidFill>
                <a:latin typeface="+mn-lt"/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76089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8">
          <p15:clr>
            <a:srgbClr val="547EBF"/>
          </p15:clr>
        </p15:guide>
        <p15:guide id="2" orient="horz" pos="249">
          <p15:clr>
            <a:srgbClr val="547EBF"/>
          </p15:clr>
        </p15:guide>
        <p15:guide id="3" pos="6497">
          <p15:clr>
            <a:srgbClr val="547EBF"/>
          </p15:clr>
        </p15:guide>
        <p15:guide id="4" orient="horz" pos="4513">
          <p15:clr>
            <a:srgbClr val="547EBF"/>
          </p15:clr>
        </p15:guide>
        <p15:guide id="5" orient="horz" pos="703">
          <p15:clr>
            <a:srgbClr val="547EBF"/>
          </p15:clr>
        </p15:guide>
        <p15:guide id="6" orient="horz" pos="930">
          <p15:clr>
            <a:srgbClr val="547EB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Content">
    <p:bg>
      <p:bgPr>
        <a:solidFill>
          <a:srgbClr val="F9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7128-A9B3-4F12-968F-24E475ED81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825" y="402627"/>
            <a:ext cx="9936163" cy="864000"/>
          </a:xfrm>
        </p:spPr>
        <p:txBody>
          <a:bodyPr lIns="72000" tIns="72000" rIns="72000" bIns="72000" anchor="t">
            <a:noAutofit/>
          </a:bodyPr>
          <a:lstStyle>
            <a:lvl1pPr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839F33-2E49-46AC-99CD-1829C66810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433988" y="6789804"/>
            <a:ext cx="2880000" cy="360000"/>
          </a:xfrm>
        </p:spPr>
        <p:txBody>
          <a:bodyPr lIns="72000" tIns="72000" rIns="144000" bIns="72000" anchor="b"/>
          <a:lstStyle>
            <a:lvl1pPr>
              <a:lnSpc>
                <a:spcPct val="13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</a:lstStyle>
          <a:p>
            <a:fld id="{BCF6C69C-BDA4-4D95-9E8C-E9DFCEB774E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8088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8">
          <p15:clr>
            <a:srgbClr val="547EBF"/>
          </p15:clr>
        </p15:guide>
        <p15:guide id="2" orient="horz" pos="249">
          <p15:clr>
            <a:srgbClr val="547EBF"/>
          </p15:clr>
        </p15:guide>
        <p15:guide id="3" pos="6497">
          <p15:clr>
            <a:srgbClr val="547EBF"/>
          </p15:clr>
        </p15:guide>
        <p15:guide id="4" orient="horz" pos="4513">
          <p15:clr>
            <a:srgbClr val="547EBF"/>
          </p15:clr>
        </p15:guide>
        <p15:guide id="5" orient="horz" pos="703">
          <p15:clr>
            <a:srgbClr val="547EBF"/>
          </p15:clr>
        </p15:guide>
        <p15:guide id="6" orient="horz" pos="930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ContentNoTitle">
    <p:bg>
      <p:bgPr>
        <a:solidFill>
          <a:srgbClr val="F9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839F33-2E49-46AC-99CD-1829C66810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433988" y="6789804"/>
            <a:ext cx="2880000" cy="360000"/>
          </a:xfrm>
        </p:spPr>
        <p:txBody>
          <a:bodyPr lIns="72000" tIns="72000" rIns="144000" bIns="72000" anchor="b"/>
          <a:lstStyle>
            <a:lvl1pPr>
              <a:lnSpc>
                <a:spcPct val="13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</a:lstStyle>
          <a:p>
            <a:fld id="{BCF6C69C-BDA4-4D95-9E8C-E9DFCEB774E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648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8">
          <p15:clr>
            <a:srgbClr val="547EBF"/>
          </p15:clr>
        </p15:guide>
        <p15:guide id="2" orient="horz" pos="249">
          <p15:clr>
            <a:srgbClr val="547EBF"/>
          </p15:clr>
        </p15:guide>
        <p15:guide id="3" pos="6497">
          <p15:clr>
            <a:srgbClr val="547EBF"/>
          </p15:clr>
        </p15:guide>
        <p15:guide id="4" orient="horz" pos="4513">
          <p15:clr>
            <a:srgbClr val="547EBF"/>
          </p15:clr>
        </p15:guide>
        <p15:guide id="5" orient="horz" pos="703">
          <p15:clr>
            <a:srgbClr val="547EBF"/>
          </p15:clr>
        </p15:guide>
        <p15:guide id="6" orient="horz" pos="930">
          <p15:clr>
            <a:srgbClr val="547EB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TitleYl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0E9EEA-4EDB-4F6C-9300-826E02955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39"/>
            <a:ext cx="10691813" cy="755863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839F33-2E49-46AC-99CD-1829C66810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433988" y="6789804"/>
            <a:ext cx="2880000" cy="360000"/>
          </a:xfrm>
        </p:spPr>
        <p:txBody>
          <a:bodyPr lIns="72000" tIns="72000" rIns="144000" bIns="72000" anchor="b"/>
          <a:lstStyle>
            <a:lvl1pPr>
              <a:lnSpc>
                <a:spcPct val="13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</a:lstStyle>
          <a:p>
            <a:fld id="{BCF6C69C-BDA4-4D95-9E8C-E9DFCEB774E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3143C-C5D7-4B19-9041-0F0EBF205E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0" y="360000"/>
            <a:ext cx="2168596" cy="18326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3AEDD1D-1660-46FB-9AFF-AC11C5EFC367}"/>
              </a:ext>
            </a:extLst>
          </p:cNvPr>
          <p:cNvSpPr txBox="1">
            <a:spLocks/>
          </p:cNvSpPr>
          <p:nvPr userDrawn="1"/>
        </p:nvSpPr>
        <p:spPr>
          <a:xfrm>
            <a:off x="377825" y="3779700"/>
            <a:ext cx="8640000" cy="1440000"/>
          </a:xfrm>
          <a:prstGeom prst="rect">
            <a:avLst/>
          </a:prstGeom>
        </p:spPr>
        <p:txBody>
          <a:bodyPr vert="horz" lIns="72000" tIns="72000" rIns="72000" bIns="72000" rtlCol="0" anchor="b">
            <a:noAutofit/>
          </a:bodyPr>
          <a:lstStyle>
            <a:lvl1pPr algn="l" defTabSz="1007943" rtl="0" eaLnBrk="1" latinLnBrk="0" hangingPunct="1">
              <a:lnSpc>
                <a:spcPct val="130000"/>
              </a:lnSpc>
              <a:spcBef>
                <a:spcPct val="0"/>
              </a:spcBef>
              <a:spcAft>
                <a:spcPts val="1400"/>
              </a:spcAft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184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8">
          <p15:clr>
            <a:srgbClr val="547EBF"/>
          </p15:clr>
        </p15:guide>
        <p15:guide id="2" orient="horz" pos="249">
          <p15:clr>
            <a:srgbClr val="547EBF"/>
          </p15:clr>
        </p15:guide>
        <p15:guide id="3" pos="6497">
          <p15:clr>
            <a:srgbClr val="547EBF"/>
          </p15:clr>
        </p15:guide>
        <p15:guide id="4" orient="horz" pos="4513">
          <p15:clr>
            <a:srgbClr val="547EBF"/>
          </p15:clr>
        </p15:guide>
        <p15:guide id="5" orient="horz" pos="703">
          <p15:clr>
            <a:srgbClr val="547EBF"/>
          </p15:clr>
        </p15:guide>
        <p15:guide id="6" orient="horz" pos="930">
          <p15:clr>
            <a:srgbClr val="547EBF"/>
          </p15:clr>
        </p15:guide>
        <p15:guide id="7" orient="horz" pos="3288" userDrawn="1">
          <p15:clr>
            <a:srgbClr val="547EB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TitleYlwNo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0E9EEA-4EDB-4F6C-9300-826E02955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39"/>
            <a:ext cx="10691813" cy="755863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839F33-2E49-46AC-99CD-1829C66810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433988" y="6789804"/>
            <a:ext cx="2880000" cy="360000"/>
          </a:xfrm>
        </p:spPr>
        <p:txBody>
          <a:bodyPr lIns="72000" tIns="72000" rIns="144000" bIns="72000" anchor="b"/>
          <a:lstStyle>
            <a:lvl1pPr>
              <a:lnSpc>
                <a:spcPct val="13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</a:lstStyle>
          <a:p>
            <a:fld id="{BCF6C69C-BDA4-4D95-9E8C-E9DFCEB774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AEDD1D-1660-46FB-9AFF-AC11C5EFC367}"/>
              </a:ext>
            </a:extLst>
          </p:cNvPr>
          <p:cNvSpPr txBox="1">
            <a:spLocks/>
          </p:cNvSpPr>
          <p:nvPr userDrawn="1"/>
        </p:nvSpPr>
        <p:spPr>
          <a:xfrm>
            <a:off x="377825" y="3779700"/>
            <a:ext cx="8640000" cy="1440000"/>
          </a:xfrm>
          <a:prstGeom prst="rect">
            <a:avLst/>
          </a:prstGeom>
        </p:spPr>
        <p:txBody>
          <a:bodyPr vert="horz" lIns="72000" tIns="72000" rIns="72000" bIns="72000" rtlCol="0" anchor="b">
            <a:noAutofit/>
          </a:bodyPr>
          <a:lstStyle>
            <a:lvl1pPr algn="l" defTabSz="1007943" rtl="0" eaLnBrk="1" latinLnBrk="0" hangingPunct="1">
              <a:lnSpc>
                <a:spcPct val="130000"/>
              </a:lnSpc>
              <a:spcBef>
                <a:spcPct val="0"/>
              </a:spcBef>
              <a:spcAft>
                <a:spcPts val="1400"/>
              </a:spcAft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133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8">
          <p15:clr>
            <a:srgbClr val="547EBF"/>
          </p15:clr>
        </p15:guide>
        <p15:guide id="2" orient="horz" pos="249">
          <p15:clr>
            <a:srgbClr val="547EBF"/>
          </p15:clr>
        </p15:guide>
        <p15:guide id="3" pos="6497">
          <p15:clr>
            <a:srgbClr val="547EBF"/>
          </p15:clr>
        </p15:guide>
        <p15:guide id="4" orient="horz" pos="4513">
          <p15:clr>
            <a:srgbClr val="547EBF"/>
          </p15:clr>
        </p15:guide>
        <p15:guide id="5" orient="horz" pos="703">
          <p15:clr>
            <a:srgbClr val="547EBF"/>
          </p15:clr>
        </p15:guide>
        <p15:guide id="6" orient="horz" pos="930">
          <p15:clr>
            <a:srgbClr val="547EBF"/>
          </p15:clr>
        </p15:guide>
        <p15:guide id="7" orient="horz" pos="3288">
          <p15:clr>
            <a:srgbClr val="547EB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TitleB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FB8851-A209-4CC8-B442-2688614DD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839F33-2E49-46AC-99CD-1829C66810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433988" y="6789804"/>
            <a:ext cx="2880000" cy="360000"/>
          </a:xfrm>
        </p:spPr>
        <p:txBody>
          <a:bodyPr lIns="72000" tIns="72000" rIns="144000" bIns="72000" anchor="b"/>
          <a:lstStyle>
            <a:lvl1pPr>
              <a:lnSpc>
                <a:spcPct val="13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</a:lstStyle>
          <a:p>
            <a:fld id="{BCF6C69C-BDA4-4D95-9E8C-E9DFCEB774E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BA894C-2EC2-4FEA-A897-C296B51D70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000" y="360000"/>
            <a:ext cx="2168596" cy="183264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399F11D-ABE0-4CE2-9FF1-FC7A223E5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825" y="3775420"/>
            <a:ext cx="8640000" cy="1440000"/>
          </a:xfrm>
        </p:spPr>
        <p:txBody>
          <a:bodyPr lIns="72000" tIns="72000" rIns="72000" bIns="72000" anchor="b">
            <a:noAutofit/>
          </a:bodyPr>
          <a:lstStyle>
            <a:lvl1pPr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813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8">
          <p15:clr>
            <a:srgbClr val="547EBF"/>
          </p15:clr>
        </p15:guide>
        <p15:guide id="2" orient="horz" pos="249">
          <p15:clr>
            <a:srgbClr val="547EBF"/>
          </p15:clr>
        </p15:guide>
        <p15:guide id="3" pos="6497">
          <p15:clr>
            <a:srgbClr val="547EBF"/>
          </p15:clr>
        </p15:guide>
        <p15:guide id="4" orient="horz" pos="4513">
          <p15:clr>
            <a:srgbClr val="547EBF"/>
          </p15:clr>
        </p15:guide>
        <p15:guide id="5" orient="horz" pos="703">
          <p15:clr>
            <a:srgbClr val="547EBF"/>
          </p15:clr>
        </p15:guide>
        <p15:guide id="6" orient="horz" pos="930">
          <p15:clr>
            <a:srgbClr val="547EBF"/>
          </p15:clr>
        </p15:guide>
        <p15:guide id="7" orient="horz" pos="3288">
          <p15:clr>
            <a:srgbClr val="547EB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TitleBlkNo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FB8851-A209-4CC8-B442-2688614DD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839F33-2E49-46AC-99CD-1829C66810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433988" y="6789804"/>
            <a:ext cx="2880000" cy="360000"/>
          </a:xfrm>
        </p:spPr>
        <p:txBody>
          <a:bodyPr lIns="72000" tIns="72000" rIns="144000" bIns="72000" anchor="b"/>
          <a:lstStyle>
            <a:lvl1pPr>
              <a:lnSpc>
                <a:spcPct val="13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</a:lstStyle>
          <a:p>
            <a:fld id="{BCF6C69C-BDA4-4D95-9E8C-E9DFCEB774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99F11D-ABE0-4CE2-9FF1-FC7A223E5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825" y="3775420"/>
            <a:ext cx="8640000" cy="1440000"/>
          </a:xfrm>
        </p:spPr>
        <p:txBody>
          <a:bodyPr lIns="72000" tIns="72000" rIns="72000" bIns="72000" anchor="b">
            <a:noAutofit/>
          </a:bodyPr>
          <a:lstStyle>
            <a:lvl1pPr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305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8">
          <p15:clr>
            <a:srgbClr val="547EBF"/>
          </p15:clr>
        </p15:guide>
        <p15:guide id="2" orient="horz" pos="249">
          <p15:clr>
            <a:srgbClr val="547EBF"/>
          </p15:clr>
        </p15:guide>
        <p15:guide id="3" pos="6497">
          <p15:clr>
            <a:srgbClr val="547EBF"/>
          </p15:clr>
        </p15:guide>
        <p15:guide id="4" orient="horz" pos="4513">
          <p15:clr>
            <a:srgbClr val="547EBF"/>
          </p15:clr>
        </p15:guide>
        <p15:guide id="5" orient="horz" pos="703">
          <p15:clr>
            <a:srgbClr val="547EBF"/>
          </p15:clr>
        </p15:guide>
        <p15:guide id="6" orient="horz" pos="930">
          <p15:clr>
            <a:srgbClr val="547EBF"/>
          </p15:clr>
        </p15:guide>
        <p15:guide id="7" orient="horz" pos="3288">
          <p15:clr>
            <a:srgbClr val="547EB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6C69C-BDA4-4D95-9E8C-E9DFCEB774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369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64" r:id="rId3"/>
    <p:sldLayoutId id="2147483659" r:id="rId4"/>
    <p:sldLayoutId id="2147483665" r:id="rId5"/>
    <p:sldLayoutId id="2147483660" r:id="rId6"/>
    <p:sldLayoutId id="2147483662" r:id="rId7"/>
    <p:sldLayoutId id="2147483661" r:id="rId8"/>
    <p:sldLayoutId id="2147483666" r:id="rId9"/>
  </p:sldLayoutIdLst>
  <p:hf hdr="0" ft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rategyunit.co.uk/" TargetMode="External"/><Relationship Id="rId2" Type="http://schemas.openxmlformats.org/officeDocument/2006/relationships/hyperlink" Target="https://bit.ly/37DEOHA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C03A-862B-43C2-AA3A-36206FB1F6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/>
              <a:t>Counterfactual – benefits and challenges: Learning from a quantitative evaluation of a mental health liaison service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E733C6-0B5B-4AF9-BCC5-0740CBD770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Rapid evaluation in health care 2020</a:t>
            </a:r>
          </a:p>
          <a:p>
            <a:r>
              <a:rPr lang="en-GB" dirty="0"/>
              <a:t>Hallam Conference Centre | 2020-01-30</a:t>
            </a:r>
          </a:p>
        </p:txBody>
      </p:sp>
    </p:spTree>
    <p:extLst>
      <p:ext uri="{BB962C8B-B14F-4D97-AF65-F5344CB8AC3E}">
        <p14:creationId xmlns:p14="http://schemas.microsoft.com/office/powerpoint/2010/main" val="3954498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5BB2AF-5669-4E4D-882C-EA126284B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GB" sz="2800" dirty="0">
                <a:solidFill>
                  <a:srgbClr val="F9F8F2"/>
                </a:solidFill>
              </a:rPr>
              <a:t>Text mining – extracting meaning from unstructured textual information</a:t>
            </a:r>
          </a:p>
          <a:p>
            <a:pPr>
              <a:spcBef>
                <a:spcPts val="2400"/>
              </a:spcBef>
            </a:pPr>
            <a:r>
              <a:rPr lang="en-GB" sz="2800" dirty="0">
                <a:solidFill>
                  <a:srgbClr val="F9F8F2"/>
                </a:solidFill>
              </a:rPr>
              <a:t>Or what you need when you’re expecting</a:t>
            </a:r>
          </a:p>
          <a:p>
            <a:pPr>
              <a:spcBef>
                <a:spcPts val="2400"/>
              </a:spcBef>
            </a:pPr>
            <a:r>
              <a:rPr lang="en-GB" sz="2800" i="1" dirty="0">
                <a:solidFill>
                  <a:srgbClr val="F9F8F2"/>
                </a:solidFill>
              </a:rPr>
              <a:t>‘Diagnosis code = F41.1’</a:t>
            </a:r>
          </a:p>
          <a:p>
            <a:pPr>
              <a:spcBef>
                <a:spcPts val="2400"/>
              </a:spcBef>
            </a:pPr>
            <a:r>
              <a:rPr lang="en-GB" sz="2800" dirty="0">
                <a:solidFill>
                  <a:srgbClr val="F9F8F2"/>
                </a:solidFill>
              </a:rPr>
              <a:t>But receive instead</a:t>
            </a:r>
          </a:p>
          <a:p>
            <a:pPr>
              <a:spcBef>
                <a:spcPts val="2400"/>
              </a:spcBef>
            </a:pPr>
            <a:r>
              <a:rPr lang="en-GB" sz="2800" i="1" dirty="0">
                <a:solidFill>
                  <a:srgbClr val="F9F8F2"/>
                </a:solidFill>
              </a:rPr>
              <a:t>‘History of depression and under care of YPC. Self harm wounds to left wrist 1/7 ago … GP referral for further assessment of wounds’</a:t>
            </a:r>
          </a:p>
          <a:p>
            <a:endParaRPr lang="en-GB" sz="2800" dirty="0">
              <a:solidFill>
                <a:srgbClr val="F9F8F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59AC5-5449-40FF-8B17-BBA42C3B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9F8F2"/>
                </a:solidFill>
              </a:rPr>
              <a:t>Variable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6CC2A2-8D55-4802-A297-969B7C95F5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6C69C-BDA4-4D95-9E8C-E9DFCEB774E6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519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0B845-E811-45C9-B42C-BA9744E875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F9F8F2"/>
                </a:solidFill>
              </a:rPr>
              <a:t>Genetic matching is a multivariate matching method that uses an evolutionary search algorithm to maximize the balance of observed covariates across matched treated and control units (</a:t>
            </a:r>
            <a:r>
              <a:rPr lang="en-GB" sz="3600" dirty="0" err="1">
                <a:solidFill>
                  <a:srgbClr val="F9F8F2"/>
                </a:solidFill>
              </a:rPr>
              <a:t>Sekhon</a:t>
            </a:r>
            <a:r>
              <a:rPr lang="en-GB" sz="3600" dirty="0">
                <a:solidFill>
                  <a:srgbClr val="F9F8F2"/>
                </a:solidFill>
              </a:rPr>
              <a:t> and Mebane, 1998).</a:t>
            </a:r>
          </a:p>
          <a:p>
            <a:r>
              <a:rPr lang="en-GB" sz="3600" dirty="0">
                <a:solidFill>
                  <a:srgbClr val="F9F8F2"/>
                </a:solidFill>
              </a:rPr>
              <a:t>Simulation studies have shown genetic matching outperforms alternative methods across a range of possible covariate distributions.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1E4A91-84AB-4ACF-A0EB-3F339C92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9F8F2"/>
                </a:solidFill>
              </a:rPr>
              <a:t>Implementing a matching method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A8DF05-C393-4C53-A349-59E9383C3E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6C69C-BDA4-4D95-9E8C-E9DFCEB774E6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585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E14A0-B361-4228-BC56-BBAED5371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6C69C-BDA4-4D95-9E8C-E9DFCEB774E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C1AA6CD-09ED-4E6B-B385-FC663806EFC3}"/>
              </a:ext>
            </a:extLst>
          </p:cNvPr>
          <p:cNvSpPr txBox="1">
            <a:spLocks/>
          </p:cNvSpPr>
          <p:nvPr/>
        </p:nvSpPr>
        <p:spPr>
          <a:xfrm>
            <a:off x="377826" y="402626"/>
            <a:ext cx="3826040" cy="6761761"/>
          </a:xfrm>
          <a:prstGeom prst="rect">
            <a:avLst/>
          </a:prstGeom>
        </p:spPr>
        <p:txBody>
          <a:bodyPr/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>
                <a:latin typeface="+mn-lt"/>
              </a:rPr>
              <a:t>Assessing the quality of matching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E18C0-F8FD-43F4-BD73-444DE682A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9481" y="398956"/>
            <a:ext cx="4773999" cy="676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6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A3F9-8AA9-4030-875A-1029B3A26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5EC423-9F6D-4276-8B58-12270BA14E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6C69C-BDA4-4D95-9E8C-E9DFCEB774E6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AAB9D-7C89-47D3-AA90-CB1685944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25" y="2093527"/>
            <a:ext cx="10015932" cy="429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15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783CE-6156-4536-8793-1AD8DAE6DC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6C69C-BDA4-4D95-9E8C-E9DFCEB774E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8F927-645D-4FA4-8BBE-7AFE1935159F}"/>
              </a:ext>
            </a:extLst>
          </p:cNvPr>
          <p:cNvSpPr txBox="1"/>
          <p:nvPr/>
        </p:nvSpPr>
        <p:spPr>
          <a:xfrm>
            <a:off x="377825" y="1476375"/>
            <a:ext cx="99361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A copy of the evaluation report can be downloaded from our website </a:t>
            </a:r>
            <a:r>
              <a:rPr lang="en-GB" sz="4800" dirty="0">
                <a:hlinkClick r:id="rId2"/>
              </a:rPr>
              <a:t>https://bit.ly/37DEOHA</a:t>
            </a:r>
            <a:endParaRPr lang="en-GB" sz="4800" dirty="0"/>
          </a:p>
          <a:p>
            <a:endParaRPr lang="en-GB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2D1234-1079-4E07-9587-489F62FE39C1}"/>
              </a:ext>
            </a:extLst>
          </p:cNvPr>
          <p:cNvSpPr txBox="1"/>
          <p:nvPr/>
        </p:nvSpPr>
        <p:spPr>
          <a:xfrm>
            <a:off x="377826" y="5698638"/>
            <a:ext cx="9936162" cy="1463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3600" dirty="0"/>
              <a:t>paulseamer@nhs.net</a:t>
            </a:r>
          </a:p>
          <a:p>
            <a:pPr>
              <a:lnSpc>
                <a:spcPct val="130000"/>
              </a:lnSpc>
            </a:pPr>
            <a:r>
              <a:rPr lang="en-GB" sz="3600" dirty="0">
                <a:hlinkClick r:id="rId3"/>
              </a:rPr>
              <a:t>www.strategyunit.co.uk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7219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4A5E7A-A3A6-4375-8EDA-2EBA0BDED0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4000" i="1" dirty="0"/>
              <a:t>History of depression and under care of YPC. Self harm wounds to left wrist 1/7 ago … GP referral for further assessment of wounds</a:t>
            </a:r>
          </a:p>
          <a:p>
            <a:endParaRPr lang="en-GB" sz="4000" i="1" dirty="0"/>
          </a:p>
          <a:p>
            <a:r>
              <a:rPr lang="en-GB" sz="4000" i="1" dirty="0"/>
              <a:t>States took Librium ?8 tabs + diazepam 5mgs x?6, also 15 pints lager onboard. Pt low mood wants to kill himself</a:t>
            </a:r>
          </a:p>
          <a:p>
            <a:endParaRPr lang="en-GB" sz="4000" i="1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C51EA40-4E46-4DE0-9D5D-6D14C3817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7DEEF9-2F0A-4A45-8F0E-CCC6B3FA3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6C69C-BDA4-4D95-9E8C-E9DFCEB774E6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819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A0D35-D9A6-463C-B148-3BF0A36E36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6C69C-BDA4-4D95-9E8C-E9DFCEB774E6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4" name="Picture 3" descr="A picture containing fireworks, brush, tree&#10;&#10;Description automatically generated">
            <a:extLst>
              <a:ext uri="{FF2B5EF4-FFF2-40B4-BE49-F238E27FC236}">
                <a16:creationId xmlns:a16="http://schemas.microsoft.com/office/drawing/2014/main" id="{C3EE1089-62FA-47C9-8264-7DD6B0324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931" y="-11138"/>
            <a:ext cx="7581951" cy="758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30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E1C67E-98E8-4936-A5B1-141057125B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47552" y="1476375"/>
            <a:ext cx="8366435" cy="5688013"/>
          </a:xfrm>
        </p:spPr>
        <p:txBody>
          <a:bodyPr/>
          <a:lstStyle/>
          <a:p>
            <a:r>
              <a:rPr lang="en-GB" dirty="0"/>
              <a:t>How effective is our mental health liaison service in reducing chance of admission from ED and inpatient length of stay </a:t>
            </a:r>
          </a:p>
          <a:p>
            <a:endParaRPr lang="en-GB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EA4964-A4B4-4C20-9AE5-4C4A0D4DE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836153-01C0-48CF-9712-9FCB7BF6A7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6C69C-BDA4-4D95-9E8C-E9DFCEB774E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E249B-9867-498B-86B9-306D7C8E522E}"/>
              </a:ext>
            </a:extLst>
          </p:cNvPr>
          <p:cNvSpPr txBox="1"/>
          <p:nvPr/>
        </p:nvSpPr>
        <p:spPr>
          <a:xfrm>
            <a:off x="389700" y="1123518"/>
            <a:ext cx="19398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GB" sz="20000" dirty="0">
                <a:solidFill>
                  <a:srgbClr val="3E382C"/>
                </a:solidFill>
                <a:latin typeface="Raleway Medium" panose="020B0603030101060003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09176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1AD67F-EB22-4466-A0E2-32042826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D4AF37"/>
                </a:solidFill>
              </a:rPr>
              <a:t>The gold standard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7DEEF9-2F0A-4A45-8F0E-CCC6B3FA3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6C69C-BDA4-4D95-9E8C-E9DFCEB774E6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7" name="Picture 6" descr="A picture containing clock, star&#10;&#10;Description automatically generated">
            <a:extLst>
              <a:ext uri="{FF2B5EF4-FFF2-40B4-BE49-F238E27FC236}">
                <a16:creationId xmlns:a16="http://schemas.microsoft.com/office/drawing/2014/main" id="{A1C3042D-5075-4B6C-9C24-6FA50402D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27" y="1476375"/>
            <a:ext cx="9309759" cy="56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3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0FFB-FD0A-4687-8018-CCD616777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Retrospective Matched  Cohort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A8E4D2-DBF1-4012-8EB2-9A888617A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6C69C-BDA4-4D95-9E8C-E9DFCEB774E6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7C315F-BFFD-4151-B98E-2E47F90E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699" y="1490384"/>
            <a:ext cx="7976414" cy="567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39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CDB8B-7592-4D8A-9B49-D98E7A294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6C69C-BDA4-4D95-9E8C-E9DFCEB774E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6D070-D68E-4E9C-81CF-C20263683E75}"/>
              </a:ext>
            </a:extLst>
          </p:cNvPr>
          <p:cNvSpPr txBox="1"/>
          <p:nvPr/>
        </p:nvSpPr>
        <p:spPr>
          <a:xfrm>
            <a:off x="377825" y="1476375"/>
            <a:ext cx="993616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In a randomized experiment the treated and control groups will only differ at random.</a:t>
            </a:r>
          </a:p>
          <a:p>
            <a:endParaRPr lang="en-GB" sz="4000" dirty="0"/>
          </a:p>
          <a:p>
            <a:r>
              <a:rPr lang="en-GB" sz="4000" dirty="0"/>
              <a:t>Matching attempts to replicate a randomized experiment by obtaining treated and control groups with similar distributions (or ‘balance’) of all known variables.</a:t>
            </a:r>
          </a:p>
        </p:txBody>
      </p:sp>
    </p:spTree>
    <p:extLst>
      <p:ext uri="{BB962C8B-B14F-4D97-AF65-F5344CB8AC3E}">
        <p14:creationId xmlns:p14="http://schemas.microsoft.com/office/powerpoint/2010/main" val="185415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3F9806-E564-4582-B263-79F56EFC6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GB" dirty="0"/>
              <a:t>Select matching variables</a:t>
            </a:r>
          </a:p>
          <a:p>
            <a:pPr marL="742950" indent="-742950">
              <a:buAutoNum type="arabicPeriod"/>
            </a:pPr>
            <a:r>
              <a:rPr lang="en-GB" dirty="0"/>
              <a:t>Implement a matching method</a:t>
            </a:r>
          </a:p>
          <a:p>
            <a:pPr marL="742950" indent="-742950">
              <a:buAutoNum type="arabicPeriod"/>
            </a:pPr>
            <a:r>
              <a:rPr lang="en-GB" dirty="0"/>
              <a:t>Assess the quality of matching</a:t>
            </a:r>
          </a:p>
          <a:p>
            <a:pPr marL="742950" indent="-742950">
              <a:buAutoNum type="arabicPeriod"/>
            </a:pPr>
            <a:r>
              <a:rPr lang="en-GB" dirty="0"/>
              <a:t>Compare outcomes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D84ADC-E572-40D9-B1A3-BDBC617D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in matching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0E11E-249E-4496-95DB-BCCF5E03EE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6C69C-BDA4-4D95-9E8C-E9DFCEB774E6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8267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BD729C-A157-42DF-B4F6-75A7318CEE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sz="2000" b="1" dirty="0">
                <a:solidFill>
                  <a:srgbClr val="2C2825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Patient characteristics</a:t>
            </a:r>
          </a:p>
          <a:p>
            <a:pPr marL="285750" indent="-285750">
              <a:spcBef>
                <a:spcPts val="0"/>
              </a:spcBef>
            </a:pPr>
            <a:r>
              <a:rPr lang="en-GB" sz="2000" dirty="0">
                <a:solidFill>
                  <a:srgbClr val="2C2825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gender</a:t>
            </a:r>
          </a:p>
          <a:p>
            <a:pPr marL="285750" indent="-285750">
              <a:spcBef>
                <a:spcPts val="0"/>
              </a:spcBef>
            </a:pPr>
            <a:r>
              <a:rPr lang="en-GB" sz="2000" dirty="0">
                <a:solidFill>
                  <a:srgbClr val="2C2825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age</a:t>
            </a:r>
          </a:p>
          <a:p>
            <a:pPr marL="285750" indent="-285750">
              <a:spcBef>
                <a:spcPts val="0"/>
              </a:spcBef>
            </a:pPr>
            <a:r>
              <a:rPr lang="en-GB" sz="2000" dirty="0">
                <a:solidFill>
                  <a:srgbClr val="2C2825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deprivation</a:t>
            </a:r>
          </a:p>
          <a:p>
            <a:pPr>
              <a:spcBef>
                <a:spcPts val="0"/>
              </a:spcBef>
            </a:pPr>
            <a:endParaRPr lang="en-GB" sz="2000" b="1" dirty="0">
              <a:solidFill>
                <a:srgbClr val="2C2825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en-GB" sz="2000" b="1" dirty="0">
                <a:solidFill>
                  <a:srgbClr val="2C2825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Attendance characteristics</a:t>
            </a:r>
          </a:p>
          <a:p>
            <a:pPr>
              <a:spcBef>
                <a:spcPts val="0"/>
              </a:spcBef>
            </a:pPr>
            <a:r>
              <a:rPr lang="en-GB" sz="2000" dirty="0">
                <a:solidFill>
                  <a:srgbClr val="2C2825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incident type (self-harm, RTA, etc.)</a:t>
            </a:r>
          </a:p>
          <a:p>
            <a:pPr>
              <a:spcBef>
                <a:spcPts val="0"/>
              </a:spcBef>
            </a:pPr>
            <a:r>
              <a:rPr lang="en-GB" sz="2000" dirty="0">
                <a:solidFill>
                  <a:srgbClr val="2C2825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attendance type (unplanned, planned)</a:t>
            </a:r>
            <a:endParaRPr lang="en-GB" sz="2000" b="1" dirty="0">
              <a:solidFill>
                <a:srgbClr val="2C2825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GB" sz="2000" dirty="0">
                <a:solidFill>
                  <a:srgbClr val="2C2825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arrival mode </a:t>
            </a:r>
            <a:r>
              <a:rPr lang="en-GB" sz="2000" baseline="30000" dirty="0">
                <a:solidFill>
                  <a:srgbClr val="2C2825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 marL="285750" indent="-285750">
              <a:spcBef>
                <a:spcPts val="0"/>
              </a:spcBef>
            </a:pPr>
            <a:endParaRPr lang="en-GB" sz="2000" b="1" dirty="0">
              <a:solidFill>
                <a:srgbClr val="2C2825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en-GB" sz="2000" b="1" dirty="0">
                <a:solidFill>
                  <a:srgbClr val="2C2825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Presentation characteristics</a:t>
            </a:r>
          </a:p>
          <a:p>
            <a:pPr marL="285750" indent="-285750">
              <a:spcBef>
                <a:spcPts val="0"/>
              </a:spcBef>
            </a:pPr>
            <a:r>
              <a:rPr lang="en-GB" sz="2000" dirty="0">
                <a:solidFill>
                  <a:srgbClr val="2C2825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triage category</a:t>
            </a:r>
          </a:p>
          <a:p>
            <a:pPr marL="285750" indent="-285750">
              <a:spcBef>
                <a:spcPts val="0"/>
              </a:spcBef>
            </a:pPr>
            <a:r>
              <a:rPr lang="en-GB" sz="2000" dirty="0">
                <a:solidFill>
                  <a:srgbClr val="2C2825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diagnosis group </a:t>
            </a:r>
            <a:r>
              <a:rPr lang="en-GB" sz="2000" baseline="30000" dirty="0">
                <a:solidFill>
                  <a:srgbClr val="2C2825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91B621-2330-4933-A832-7BCAA537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Selecting matching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30A7E-7DB1-4231-B8C8-04B6631FB2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6C69C-BDA4-4D95-9E8C-E9DFCEB774E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165B0E-D6B9-4247-B532-F83A9A4D6E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 defTabSz="914400">
              <a:spcBef>
                <a:spcPts val="0"/>
              </a:spcBef>
              <a:defRPr/>
            </a:pPr>
            <a:r>
              <a:rPr lang="en-GB" sz="2000" b="1" dirty="0">
                <a:solidFill>
                  <a:srgbClr val="2C2825"/>
                </a:solidFill>
                <a:cs typeface="Segoe UI" panose="020B0502040204020203" pitchFamily="34" charset="0"/>
              </a:rPr>
              <a:t>Prior utilisation</a:t>
            </a:r>
          </a:p>
          <a:p>
            <a:pPr lvl="0" defTabSz="914400">
              <a:spcBef>
                <a:spcPts val="0"/>
              </a:spcBef>
              <a:defRPr/>
            </a:pPr>
            <a:r>
              <a:rPr lang="en-GB" sz="2000" dirty="0">
                <a:solidFill>
                  <a:srgbClr val="2C2825"/>
                </a:solidFill>
                <a:cs typeface="Segoe UI" panose="020B0502040204020203" pitchFamily="34" charset="0"/>
              </a:rPr>
              <a:t>All prior utilisation measures were calculated separately for both previous 28 days (4 weeks) and previous 180 days (6 months). Twelve measures in total.</a:t>
            </a:r>
          </a:p>
          <a:p>
            <a:pPr marL="285750" lvl="0" indent="-285750" defTabSz="9144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sz="2000" dirty="0">
                <a:solidFill>
                  <a:srgbClr val="2C2825"/>
                </a:solidFill>
                <a:cs typeface="Segoe UI" panose="020B0502040204020203" pitchFamily="34" charset="0"/>
              </a:rPr>
              <a:t>count of ED attendances</a:t>
            </a:r>
          </a:p>
          <a:p>
            <a:pPr marL="285750" lvl="0" indent="-285750" defTabSz="9144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sz="2000" dirty="0">
                <a:solidFill>
                  <a:srgbClr val="2C2825"/>
                </a:solidFill>
                <a:cs typeface="Segoe UI" panose="020B0502040204020203" pitchFamily="34" charset="0"/>
              </a:rPr>
              <a:t>count of ED attendances ending in admission</a:t>
            </a:r>
          </a:p>
          <a:p>
            <a:pPr marL="285750" lvl="0" indent="-285750" defTabSz="9144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sz="2000" dirty="0">
                <a:solidFill>
                  <a:srgbClr val="2C2825"/>
                </a:solidFill>
                <a:cs typeface="Segoe UI" panose="020B0502040204020203" pitchFamily="34" charset="0"/>
              </a:rPr>
              <a:t>count of unplanned admissions</a:t>
            </a:r>
          </a:p>
          <a:p>
            <a:pPr marL="285750" lvl="0" indent="-285750" defTabSz="9144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sz="2000" dirty="0">
                <a:solidFill>
                  <a:srgbClr val="2C2825"/>
                </a:solidFill>
                <a:cs typeface="Segoe UI" panose="020B0502040204020203" pitchFamily="34" charset="0"/>
              </a:rPr>
              <a:t>count of planned admissions</a:t>
            </a:r>
          </a:p>
          <a:p>
            <a:pPr marL="285750" lvl="0" indent="-285750" defTabSz="9144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sz="2000" dirty="0">
                <a:solidFill>
                  <a:srgbClr val="2C2825"/>
                </a:solidFill>
                <a:cs typeface="Segoe UI" panose="020B0502040204020203" pitchFamily="34" charset="0"/>
              </a:rPr>
              <a:t>sum of unplanned hospital bed-days</a:t>
            </a:r>
          </a:p>
          <a:p>
            <a:pPr marL="285750" lvl="0" indent="-285750" defTabSz="9144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sz="2000" dirty="0">
                <a:solidFill>
                  <a:srgbClr val="2C2825"/>
                </a:solidFill>
                <a:cs typeface="Segoe UI" panose="020B0502040204020203" pitchFamily="34" charset="0"/>
              </a:rPr>
              <a:t>sum of planned hospital bed-days </a:t>
            </a:r>
          </a:p>
          <a:p>
            <a:pPr lvl="0" defTabSz="914400">
              <a:spcBef>
                <a:spcPts val="0"/>
              </a:spcBef>
              <a:defRPr/>
            </a:pPr>
            <a:endParaRPr lang="en-GB" sz="2000" dirty="0">
              <a:solidFill>
                <a:srgbClr val="2C2825"/>
              </a:solidFill>
              <a:cs typeface="Segoe UI" panose="020B0502040204020203" pitchFamily="34" charset="0"/>
            </a:endParaRPr>
          </a:p>
          <a:p>
            <a:pPr lvl="0" defTabSz="914400">
              <a:spcBef>
                <a:spcPts val="0"/>
              </a:spcBef>
              <a:defRPr/>
            </a:pPr>
            <a:r>
              <a:rPr lang="en-GB" sz="2000" b="1" dirty="0">
                <a:solidFill>
                  <a:srgbClr val="2C2825"/>
                </a:solidFill>
                <a:cs typeface="Segoe UI" panose="020B0502040204020203" pitchFamily="34" charset="0"/>
              </a:rPr>
              <a:t>Environmental factors</a:t>
            </a:r>
          </a:p>
          <a:p>
            <a:pPr marL="285750" lvl="0" indent="-285750" defTabSz="9144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sz="2000" dirty="0">
                <a:solidFill>
                  <a:srgbClr val="2C2825"/>
                </a:solidFill>
                <a:cs typeface="Segoe UI" panose="020B0502040204020203" pitchFamily="34" charset="0"/>
              </a:rPr>
              <a:t>time of day (day/night)</a:t>
            </a:r>
          </a:p>
          <a:p>
            <a:pPr marL="285750" lvl="0" indent="-285750" defTabSz="9144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sz="2000" dirty="0">
                <a:solidFill>
                  <a:srgbClr val="2C2825"/>
                </a:solidFill>
                <a:cs typeface="Segoe UI" panose="020B0502040204020203" pitchFamily="34" charset="0"/>
              </a:rPr>
              <a:t>day of week</a:t>
            </a:r>
          </a:p>
          <a:p>
            <a:pPr marL="285750" lvl="0" indent="-285750" defTabSz="9144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GB" sz="2000" dirty="0">
                <a:solidFill>
                  <a:srgbClr val="2C2825"/>
                </a:solidFill>
                <a:cs typeface="Segoe UI" panose="020B0502040204020203" pitchFamily="34" charset="0"/>
              </a:rPr>
              <a:t>month of year</a:t>
            </a:r>
            <a:endParaRPr lang="en-GB" sz="2000" b="1" dirty="0">
              <a:solidFill>
                <a:srgbClr val="2C2825"/>
              </a:solidFill>
              <a:cs typeface="Segoe UI" panose="020B0502040204020203" pitchFamily="34" charset="0"/>
            </a:endParaRP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94CFE26-BDE8-4A4D-82B4-C0DF4250EC82}"/>
              </a:ext>
            </a:extLst>
          </p:cNvPr>
          <p:cNvSpPr txBox="1">
            <a:spLocks/>
          </p:cNvSpPr>
          <p:nvPr/>
        </p:nvSpPr>
        <p:spPr>
          <a:xfrm>
            <a:off x="377824" y="6758927"/>
            <a:ext cx="9936163" cy="629348"/>
          </a:xfrm>
          <a:prstGeom prst="rect">
            <a:avLst/>
          </a:prstGeom>
        </p:spPr>
        <p:txBody>
          <a:bodyPr vert="horz" lIns="36000" tIns="72000" rIns="36000" bIns="3600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kern="1200">
                <a:solidFill>
                  <a:srgbClr val="2C2825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30000" noProof="0" dirty="0">
                <a:ln>
                  <a:noFill/>
                </a:ln>
                <a:solidFill>
                  <a:srgbClr val="2C2825"/>
                </a:solidFill>
                <a:effectLst/>
                <a:uLnTx/>
                <a:uFillTx/>
                <a:latin typeface="Raleway" panose="020B0503030101060003" pitchFamily="34" charset="0"/>
              </a:rPr>
              <a:t>1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C2825"/>
                </a:solidFill>
                <a:effectLst/>
                <a:uLnTx/>
                <a:uFillTx/>
                <a:latin typeface="Raleway" panose="020B0503030101060003" pitchFamily="34" charset="0"/>
              </a:rPr>
              <a:t> Exact matching used.</a:t>
            </a:r>
          </a:p>
        </p:txBody>
      </p:sp>
    </p:spTree>
    <p:extLst>
      <p:ext uri="{BB962C8B-B14F-4D97-AF65-F5344CB8AC3E}">
        <p14:creationId xmlns:p14="http://schemas.microsoft.com/office/powerpoint/2010/main" val="2546142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trategyUnit">
      <a:dk1>
        <a:srgbClr val="2C2825"/>
      </a:dk1>
      <a:lt1>
        <a:srgbClr val="FFFFFF"/>
      </a:lt1>
      <a:dk2>
        <a:srgbClr val="686F73"/>
      </a:dk2>
      <a:lt2>
        <a:srgbClr val="FFFFFF"/>
      </a:lt2>
      <a:accent1>
        <a:srgbClr val="5881C1"/>
      </a:accent1>
      <a:accent2>
        <a:srgbClr val="EC6555"/>
      </a:accent2>
      <a:accent3>
        <a:srgbClr val="686F73"/>
      </a:accent3>
      <a:accent4>
        <a:srgbClr val="FFFFFF"/>
      </a:accent4>
      <a:accent5>
        <a:srgbClr val="FFFFFF"/>
      </a:accent5>
      <a:accent6>
        <a:srgbClr val="FFFFFF"/>
      </a:accent6>
      <a:hlink>
        <a:srgbClr val="5881C1"/>
      </a:hlink>
      <a:folHlink>
        <a:srgbClr val="5881C1"/>
      </a:folHlink>
    </a:clrScheme>
    <a:fontScheme name="strategyUni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E6C348A70342469ED26CD5251DB5EC" ma:contentTypeVersion="9" ma:contentTypeDescription="Create a new document." ma:contentTypeScope="" ma:versionID="1146fa45ab376406ae01c73c9d73b70d">
  <xsd:schema xmlns:xsd="http://www.w3.org/2001/XMLSchema" xmlns:xs="http://www.w3.org/2001/XMLSchema" xmlns:p="http://schemas.microsoft.com/office/2006/metadata/properties" xmlns:ns3="a910571a-ba76-4118-a577-6d5a362a4b16" targetNamespace="http://schemas.microsoft.com/office/2006/metadata/properties" ma:root="true" ma:fieldsID="d4443c6ace67ac240cbf0f505e52af04" ns3:_="">
    <xsd:import namespace="a910571a-ba76-4118-a577-6d5a362a4b1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10571a-ba76-4118-a577-6d5a362a4b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4F58DF-709D-40EB-B795-DF004DA583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10571a-ba76-4118-a577-6d5a362a4b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118C42-D890-45D7-8007-C629880CA4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D676A4-05EC-4C50-8F94-B6CA6C9919F5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a910571a-ba76-4118-a577-6d5a362a4b16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1820</TotalTime>
  <Words>545</Words>
  <Application>Microsoft Office PowerPoint</Application>
  <PresentationFormat>Custom</PresentationFormat>
  <Paragraphs>90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Raleway Medium</vt:lpstr>
      <vt:lpstr>Segoe UI</vt:lpstr>
      <vt:lpstr>Raleway</vt:lpstr>
      <vt:lpstr>Arial</vt:lpstr>
      <vt:lpstr>Calibri</vt:lpstr>
      <vt:lpstr>Office Theme</vt:lpstr>
      <vt:lpstr>Counterfactual – benefits and challenges: Learning from a quantitative evaluation of a mental health liaison service </vt:lpstr>
      <vt:lpstr>PowerPoint Presentation</vt:lpstr>
      <vt:lpstr>PowerPoint Presentation</vt:lpstr>
      <vt:lpstr>PowerPoint Presentation</vt:lpstr>
      <vt:lpstr>The gold standard</vt:lpstr>
      <vt:lpstr>The Retrospective Matched  Cohort Design</vt:lpstr>
      <vt:lpstr>PowerPoint Presentation</vt:lpstr>
      <vt:lpstr>Steps in matching methods</vt:lpstr>
      <vt:lpstr>Selecting matching variables</vt:lpstr>
      <vt:lpstr>Variable transformation</vt:lpstr>
      <vt:lpstr>Implementing a matching method</vt:lpstr>
      <vt:lpstr>PowerPoint Presentation</vt:lpstr>
      <vt:lpstr>Comparing outcomes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Seamer</dc:creator>
  <cp:lastModifiedBy>Paul Seamer (MLCSU)</cp:lastModifiedBy>
  <cp:revision>116</cp:revision>
  <dcterms:created xsi:type="dcterms:W3CDTF">2019-01-28T14:17:36Z</dcterms:created>
  <dcterms:modified xsi:type="dcterms:W3CDTF">2020-01-29T22:28:52Z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0x01010004E6C348A70342469ED26CD5251DB5EC</vt:lpwstr>
  </property>
</Properties>
</file>